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Default Extension="pict" ContentType="image/pict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Default Extension="xls" ContentType="application/vnd.ms-exce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9" r:id="rId2"/>
    <p:sldId id="296" r:id="rId3"/>
    <p:sldId id="356" r:id="rId4"/>
    <p:sldId id="297" r:id="rId5"/>
    <p:sldId id="300" r:id="rId6"/>
    <p:sldId id="315" r:id="rId7"/>
    <p:sldId id="301" r:id="rId8"/>
    <p:sldId id="329" r:id="rId9"/>
    <p:sldId id="352" r:id="rId10"/>
    <p:sldId id="318" r:id="rId11"/>
    <p:sldId id="317" r:id="rId12"/>
    <p:sldId id="320" r:id="rId13"/>
    <p:sldId id="321" r:id="rId14"/>
    <p:sldId id="322" r:id="rId15"/>
    <p:sldId id="323" r:id="rId16"/>
    <p:sldId id="326" r:id="rId17"/>
    <p:sldId id="327" r:id="rId18"/>
    <p:sldId id="339" r:id="rId19"/>
    <p:sldId id="353" r:id="rId20"/>
    <p:sldId id="328" r:id="rId21"/>
    <p:sldId id="331" r:id="rId22"/>
    <p:sldId id="330" r:id="rId23"/>
    <p:sldId id="332" r:id="rId24"/>
    <p:sldId id="340" r:id="rId25"/>
    <p:sldId id="333" r:id="rId26"/>
    <p:sldId id="334" r:id="rId27"/>
    <p:sldId id="335" r:id="rId28"/>
    <p:sldId id="346" r:id="rId29"/>
    <p:sldId id="354" r:id="rId30"/>
    <p:sldId id="336" r:id="rId31"/>
    <p:sldId id="355" r:id="rId32"/>
    <p:sldId id="343" r:id="rId33"/>
    <p:sldId id="342" r:id="rId34"/>
    <p:sldId id="338" r:id="rId35"/>
    <p:sldId id="345" r:id="rId36"/>
    <p:sldId id="341" r:id="rId37"/>
    <p:sldId id="337" r:id="rId38"/>
    <p:sldId id="324" r:id="rId39"/>
    <p:sldId id="325" r:id="rId40"/>
    <p:sldId id="347" r:id="rId41"/>
    <p:sldId id="348" r:id="rId42"/>
    <p:sldId id="349" r:id="rId43"/>
    <p:sldId id="350" r:id="rId44"/>
    <p:sldId id="295" r:id="rId45"/>
    <p:sldId id="319" r:id="rId46"/>
    <p:sldId id="351" r:id="rId47"/>
  </p:sldIdLst>
  <p:sldSz cx="9144000" cy="6858000" type="screen4x3"/>
  <p:notesSz cx="6935788" cy="92202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9F4E5"/>
    <a:srgbClr val="FAF6EA"/>
    <a:srgbClr val="F8F2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89981" autoAdjust="0"/>
  </p:normalViewPr>
  <p:slideViewPr>
    <p:cSldViewPr>
      <p:cViewPr>
        <p:scale>
          <a:sx n="75" d="100"/>
          <a:sy n="75" d="100"/>
        </p:scale>
        <p:origin x="-2056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23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18" tIns="46159" rIns="92318" bIns="4615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A3D71886-45E8-CC4D-9F0D-B3151D8A90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宋体" charset="-122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Change it to Act I, Act II, etc. </a:t>
            </a:r>
            <a:r>
              <a:rPr lang="en-US" smtClean="0">
                <a:sym typeface="Wingdings" charset="2"/>
              </a:rPr>
              <a:t> Intermezzo.</a:t>
            </a:r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4AFFCF-213E-6149-B53E-2DB8660C436F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Add NAMES to them.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529503-9D15-914B-BCC2-FAE1045CE90D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This will just go from going into the website.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D9C8F-B88D-0842-B632-F61FA306F92B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FIX GRAPH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CE9AD-0036-6C43-B914-DC7CEBE7274A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Too long.</a:t>
            </a:r>
          </a:p>
          <a:p>
            <a:r>
              <a:rPr lang="en-US" smtClean="0"/>
              <a:t>Have the CHALLENGE IN ALL TO CONNECT TO OUTLINE!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E2876-9C46-F54E-973F-2805CE6CE648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Sentence in thesis. Three ways to look.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85EE76-6058-454A-9B57-92FB849052E2}" type="slidenum">
              <a:rPr lang="en-US" altLang="zh-CN" smtClean="0"/>
              <a:pPr/>
              <a:t>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Put message larger in titles 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2C807-4482-D246-9489-E0092D92AEA7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Look at what is before ACT, to give it a name as motivation.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723132-1605-E141-86F6-E71B9787771F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Subscript what’s in parentheses.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C1A6D9-87CC-9444-9340-1CB160B9D3D2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0E1E1-BD69-9342-8DBD-02E310F18CD0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MESSAGE HERE THAT ITS GC RICH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4B0DA-7E0A-5848-844C-65EAEAB8D515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94D83-AE7E-2145-9F40-0F36971C7994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CF1C9-CB7F-964B-A68F-F6D9F73E0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8EB73-0053-874B-AE89-BDBBE0606D7E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1393D-DF69-C849-A15A-CD99781E57E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AB63BD-1D0A-1F44-B085-A55DF2391531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440D2-A3A6-1C4E-969F-419F536F2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FA3015-916D-0D46-88DD-D63903E3657E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C50AD-5687-304E-AFBA-4E113C8033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103438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103438"/>
            <a:ext cx="40386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441825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80C08-ED7E-DD4B-A61D-6DA63FF4BBF4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11C60-D2E2-994F-B379-4F0EA58D04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47800"/>
            <a:ext cx="4038600" cy="45259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A8DBE-85F6-DD43-B5C9-FE0B3C9A2CD3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693BE-9327-534F-9098-AF8982F44C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07491-DF9D-134E-BD07-A15FA1267C01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177BB-47EA-6644-9111-EB931A8D76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219200"/>
            <a:ext cx="9144000" cy="1588"/>
          </a:xfrm>
          <a:prstGeom prst="line">
            <a:avLst/>
          </a:prstGeom>
          <a:ln w="38100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572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860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9A692-5AA1-9C43-BDEE-7464BED6DE06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02815-23C9-CF4F-8D93-AC256662BB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BF5DF-142A-4945-91C1-3DD857C8178B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48EB9-A25D-0A46-9EB5-C5C128947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E8243-C601-1E48-99E2-1F14C45B1D61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D4E67-6D1A-2548-B113-64874465B7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C0A93-3F5D-264C-B693-BD242D738B5A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DA34B-D4AC-3E4B-A464-796B9C1B19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96CA8-CEFB-104E-AF8F-FB9FE83FDC17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30B90-A52A-0C44-9A3C-DB722C8B3A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0B35-7F6F-7A40-87F8-6598395D3FF1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0E979C-FDDD-F64B-A6D0-E42A8691C3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64C58-13DE-1A40-A191-C543D44358F2}" type="datetime1">
              <a:rPr lang="en-US"/>
              <a:pPr>
                <a:defRPr/>
              </a:pPr>
              <a:t>10/2/10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E3617-2931-C648-ACCD-556918927F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RU_units-banner_gray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6135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64EFFCB-E57A-2544-AF38-87568BC9AF59}" type="datetime1">
              <a:rPr lang="en-US"/>
              <a:pPr>
                <a:defRPr/>
              </a:pPr>
              <a:t>10/2/10</a:t>
            </a:fld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248401"/>
            <a:ext cx="609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FEF5366-4274-5346-8C88-0DF1A679A6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" name="Picture 8" descr="logo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7315200" y="624205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charset="-122"/>
          <a:cs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Microsoft_Excel_97_-_2004_Worksheet1.xls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esguerra/tmp/curvemovie.avi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AA368E3-3914-C449-8AE6-6D6AD2755318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4EA649-CAA2-DE46-B8ED-DD04A0A4416D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0000"/>
                </a:solidFill>
                <a:latin typeface="Helvetica"/>
                <a:cs typeface="Helvetica"/>
              </a:rPr>
              <a:t>RNA Structure Analysis via the Rigid Block Model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648200"/>
            <a:ext cx="6400800" cy="13716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Mauricio Esguerra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October 5</a:t>
            </a:r>
            <a:r>
              <a:rPr lang="en-US" sz="2400" baseline="30000" dirty="0">
                <a:solidFill>
                  <a:srgbClr val="FF0000"/>
                </a:solidFill>
              </a:rPr>
              <a:t>th</a:t>
            </a:r>
            <a:r>
              <a:rPr lang="en-US" sz="2400" dirty="0">
                <a:solidFill>
                  <a:srgbClr val="FF0000"/>
                </a:solidFill>
              </a:rPr>
              <a:t>, 2010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Chemistry and Chemical Biology Department</a:t>
            </a:r>
          </a:p>
          <a:p>
            <a:pPr eaLnBrk="1" hangingPunct="1"/>
            <a:r>
              <a:rPr lang="en-US" sz="1600" dirty="0" smtClean="0">
                <a:solidFill>
                  <a:srgbClr val="FF0000"/>
                </a:solidFill>
              </a:rPr>
              <a:t>Rutgers, The State University of New Jersey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7414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" y="1389063"/>
            <a:ext cx="77597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4E3F596-F59F-BE41-B35C-28DC8EF7B03B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A53E976-7ABA-604F-BC53-A1D367DEA671}" type="slidenum">
              <a:rPr lang="en-US" altLang="zh-CN" smtClean="0"/>
              <a:pPr/>
              <a:t>10</a:t>
            </a:fld>
            <a:endParaRPr lang="en-US" altLang="zh-CN" smtClean="0"/>
          </a:p>
        </p:txBody>
      </p:sp>
      <p:pic>
        <p:nvPicPr>
          <p:cNvPr id="30724" name="Picture 3" descr="eucli_cons_nonA-RN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600200"/>
            <a:ext cx="6324600" cy="438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Consensus Clustering message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1DAC403-B4D4-A841-84A4-1F5DC68C81E7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6D920F-7EEA-0640-A90D-29557334703E}" type="slidenum">
              <a:rPr lang="en-US" altLang="zh-CN" smtClean="0"/>
              <a:pPr/>
              <a:t>11</a:t>
            </a:fld>
            <a:endParaRPr lang="en-US" altLang="zh-CN" smtClean="0"/>
          </a:p>
        </p:txBody>
      </p:sp>
      <p:pic>
        <p:nvPicPr>
          <p:cNvPr id="31748" name="Picture 3" descr="collage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26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46CCFFB6-06D5-9346-9398-85ADF7906A45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BABBE22-9CE9-D542-9A76-34C325E377D4}" type="slidenum">
              <a:rPr lang="en-US" altLang="zh-CN" smtClean="0"/>
              <a:pPr/>
              <a:t>12</a:t>
            </a:fld>
            <a:endParaRPr lang="en-US" altLang="zh-CN" smtClean="0"/>
          </a:p>
        </p:txBody>
      </p:sp>
      <p:pic>
        <p:nvPicPr>
          <p:cNvPr id="32772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057400"/>
            <a:ext cx="432593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Only small fraction bla 23S -message- rRNA</a:t>
            </a:r>
          </a:p>
        </p:txBody>
      </p:sp>
      <p:sp>
        <p:nvSpPr>
          <p:cNvPr id="32774" name="TextBox 5"/>
          <p:cNvSpPr txBox="1">
            <a:spLocks noChangeArrowheads="1"/>
          </p:cNvSpPr>
          <p:nvPr/>
        </p:nvSpPr>
        <p:spPr bwMode="auto">
          <a:xfrm>
            <a:off x="1219200" y="2819400"/>
            <a:ext cx="26320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Picture here of cutoff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EC62BF9-C9C2-3C4B-9A6C-9CFB6E2F069C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52951A6-3F42-2349-8BC4-9ACFF3578545}" type="slidenum">
              <a:rPr lang="en-US" altLang="zh-CN" smtClean="0"/>
              <a:pPr/>
              <a:t>13</a:t>
            </a:fld>
            <a:endParaRPr lang="en-US" altLang="zh-CN" smtClean="0"/>
          </a:p>
        </p:txBody>
      </p:sp>
      <p:pic>
        <p:nvPicPr>
          <p:cNvPr id="34820" name="Picture 3" descr="STval_in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1719263" y="385762"/>
            <a:ext cx="5753100" cy="772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itle 4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62000"/>
          </a:xfrm>
        </p:spPr>
        <p:txBody>
          <a:bodyPr/>
          <a:lstStyle/>
          <a:p>
            <a:r>
              <a:rPr lang="en-US" smtClean="0"/>
              <a:t>Message rather than just any clustering take advantage from software</a:t>
            </a:r>
          </a:p>
        </p:txBody>
      </p: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7010400" y="495300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Label these</a:t>
            </a:r>
          </a:p>
        </p:txBody>
      </p:sp>
      <p:sp>
        <p:nvSpPr>
          <p:cNvPr id="34823" name="TextBox 6"/>
          <p:cNvSpPr txBox="1">
            <a:spLocks noChangeArrowheads="1"/>
          </p:cNvSpPr>
          <p:nvPr/>
        </p:nvSpPr>
        <p:spPr bwMode="auto">
          <a:xfrm>
            <a:off x="4953000" y="58674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Connectivity is best smaller 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C4634-AC01-E743-ACD6-C6108308E2AC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21BD18-5E31-CC4C-9753-61AEC2784C9B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  <p:pic>
        <p:nvPicPr>
          <p:cNvPr id="36868" name="Picture 3" descr="dorms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46237"/>
            <a:ext cx="6324600" cy="42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  comparing with A-RNA</a:t>
            </a:r>
            <a:br>
              <a:rPr lang="en-US" smtClean="0"/>
            </a:br>
            <a:endParaRPr lang="en-US" smtClean="0"/>
          </a:p>
        </p:txBody>
      </p:sp>
      <p:sp>
        <p:nvSpPr>
          <p:cNvPr id="36870" name="TextBox 5"/>
          <p:cNvSpPr txBox="1">
            <a:spLocks noChangeArrowheads="1"/>
          </p:cNvSpPr>
          <p:nvPr/>
        </p:nvSpPr>
        <p:spPr bwMode="auto">
          <a:xfrm>
            <a:off x="5029200" y="3048000"/>
            <a:ext cx="2211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How many in each?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6F73149-8F7E-644C-A723-D221D9AA7040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6B5F6-3586-074A-AF78-A4745374A933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  <p:pic>
        <p:nvPicPr>
          <p:cNvPr id="37892" name="Picture 4" descr="noarna_va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882776" y="246062"/>
            <a:ext cx="5414962" cy="780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 here -Non-ARNA-Like Validation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43800" y="16002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5" name="TextBox 6"/>
          <p:cNvSpPr txBox="1">
            <a:spLocks noChangeArrowheads="1"/>
          </p:cNvSpPr>
          <p:nvPr/>
        </p:nvSpPr>
        <p:spPr bwMode="auto">
          <a:xfrm>
            <a:off x="5638800" y="4648200"/>
            <a:ext cx="78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labels</a:t>
            </a:r>
          </a:p>
        </p:txBody>
      </p:sp>
      <p:sp>
        <p:nvSpPr>
          <p:cNvPr id="37896" name="TextBox 7"/>
          <p:cNvSpPr txBox="1">
            <a:spLocks noChangeArrowheads="1"/>
          </p:cNvSpPr>
          <p:nvPr/>
        </p:nvSpPr>
        <p:spPr bwMode="auto">
          <a:xfrm>
            <a:off x="5105400" y="5257800"/>
            <a:ext cx="1698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Score  better if</a:t>
            </a:r>
          </a:p>
        </p:txBody>
      </p:sp>
      <p:sp>
        <p:nvSpPr>
          <p:cNvPr id="37897" name="TextBox 8"/>
          <p:cNvSpPr txBox="1">
            <a:spLocks noChangeArrowheads="1"/>
          </p:cNvSpPr>
          <p:nvPr/>
        </p:nvSpPr>
        <p:spPr bwMode="auto">
          <a:xfrm>
            <a:off x="5334000" y="6019800"/>
            <a:ext cx="1211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67 groups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D3CCE8C-B9B1-634C-96C2-98F97A9FE3BE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4F37B4-0EF6-C84C-AEE5-8E3DF235CB85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  <p:pic>
        <p:nvPicPr>
          <p:cNvPr id="38916" name="Picture 5" descr="masterbal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4495800"/>
            <a:ext cx="5200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0100" y="1795463"/>
            <a:ext cx="5397500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 here</a:t>
            </a:r>
          </a:p>
        </p:txBody>
      </p:sp>
      <p:sp>
        <p:nvSpPr>
          <p:cNvPr id="38919" name="TextBox 6"/>
          <p:cNvSpPr txBox="1">
            <a:spLocks noChangeArrowheads="1"/>
          </p:cNvSpPr>
          <p:nvPr/>
        </p:nvSpPr>
        <p:spPr bwMode="auto">
          <a:xfrm>
            <a:off x="533400" y="4343400"/>
            <a:ext cx="1466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How many ?</a:t>
            </a:r>
          </a:p>
        </p:txBody>
      </p:sp>
      <p:sp>
        <p:nvSpPr>
          <p:cNvPr id="38920" name="TextBox 7"/>
          <p:cNvSpPr txBox="1">
            <a:spLocks noChangeArrowheads="1"/>
          </p:cNvSpPr>
          <p:nvPr/>
        </p:nvSpPr>
        <p:spPr bwMode="auto">
          <a:xfrm>
            <a:off x="0" y="2286000"/>
            <a:ext cx="21923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What are </a:t>
            </a:r>
            <a:r>
              <a:rPr lang="en-US" sz="2800"/>
              <a:t>these</a:t>
            </a:r>
            <a:r>
              <a:rPr lang="en-US"/>
              <a:t>?</a:t>
            </a:r>
          </a:p>
        </p:txBody>
      </p:sp>
      <p:sp>
        <p:nvSpPr>
          <p:cNvPr id="38921" name="TextBox 8"/>
          <p:cNvSpPr txBox="1">
            <a:spLocks noChangeArrowheads="1"/>
          </p:cNvSpPr>
          <p:nvPr/>
        </p:nvSpPr>
        <p:spPr bwMode="auto">
          <a:xfrm>
            <a:off x="7696200" y="4191000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No-ball</a:t>
            </a:r>
          </a:p>
        </p:txBody>
      </p:sp>
      <p:sp>
        <p:nvSpPr>
          <p:cNvPr id="38922" name="TextBox 9"/>
          <p:cNvSpPr txBox="1">
            <a:spLocks noChangeArrowheads="1"/>
          </p:cNvSpPr>
          <p:nvPr/>
        </p:nvSpPr>
        <p:spPr bwMode="auto">
          <a:xfrm>
            <a:off x="685800" y="3276600"/>
            <a:ext cx="9461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67</a:t>
            </a:r>
          </a:p>
          <a:p>
            <a:r>
              <a:rPr lang="en-US"/>
              <a:t>Helens’</a:t>
            </a:r>
          </a:p>
          <a:p>
            <a:r>
              <a:rPr lang="en-US"/>
              <a:t>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A0D9BED-70E5-7345-8A24-96D67ECE42DB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02A774A-FF08-044D-9DAD-CB853F5EDDB0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  <p:pic>
        <p:nvPicPr>
          <p:cNvPr id="3994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6426200" cy="341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17 Main Non-ARNA-Like Clusters</a:t>
            </a:r>
          </a:p>
        </p:txBody>
      </p:sp>
      <p:sp>
        <p:nvSpPr>
          <p:cNvPr id="39942" name="TextBox 5"/>
          <p:cNvSpPr txBox="1">
            <a:spLocks noChangeArrowheads="1"/>
          </p:cNvSpPr>
          <p:nvPr/>
        </p:nvSpPr>
        <p:spPr bwMode="auto">
          <a:xfrm>
            <a:off x="1066800" y="4876800"/>
            <a:ext cx="49323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Percentages of this, better than just how many</a:t>
            </a:r>
          </a:p>
        </p:txBody>
      </p:sp>
      <p:sp>
        <p:nvSpPr>
          <p:cNvPr id="39943" name="TextBox 6"/>
          <p:cNvSpPr txBox="1">
            <a:spLocks noChangeArrowheads="1"/>
          </p:cNvSpPr>
          <p:nvPr/>
        </p:nvSpPr>
        <p:spPr bwMode="auto">
          <a:xfrm>
            <a:off x="1143000" y="5410200"/>
            <a:ext cx="325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What are the missing groups?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ACT II</a:t>
            </a:r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Base-pairs in RNA helical regions</a:t>
            </a:r>
          </a:p>
        </p:txBody>
      </p:sp>
      <p:sp>
        <p:nvSpPr>
          <p:cNvPr id="4096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E4D7CE9-7D10-734C-8F99-66F7B5DE219F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B575C6-EC77-474A-904C-99E61042E39D}" type="slidenum">
              <a:rPr lang="en-US" altLang="zh-CN" smtClean="0"/>
              <a:pPr/>
              <a:t>18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Picture of helical regions describe.</a:t>
            </a:r>
          </a:p>
          <a:p>
            <a:r>
              <a:rPr lang="en-US" smtClean="0"/>
              <a:t>Quasi-continuous show pictures.</a:t>
            </a:r>
          </a:p>
          <a:p>
            <a:r>
              <a:rPr lang="en-US" smtClean="0"/>
              <a:t>Base-pairing preferences, base-sequence preferences, in helical regiosn which can be linked to tertiary interactions.</a:t>
            </a:r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7118D1B-18E4-FD47-BA86-AF54D452A0EB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91A9EF7-30CE-D64B-BD25-D1EE262CD09F}" type="slidenum">
              <a:rPr lang="en-US" altLang="zh-CN" smtClean="0"/>
              <a:pPr/>
              <a:t>19</a:t>
            </a:fld>
            <a:endParaRPr lang="en-US" altLang="zh-CN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 smtClean="0"/>
          </a:p>
        </p:txBody>
      </p:sp>
      <p:sp>
        <p:nvSpPr>
          <p:cNvPr id="18435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Opening Act</a:t>
            </a:r>
          </a:p>
          <a:p>
            <a:pPr lvl="1"/>
            <a:r>
              <a:rPr lang="en-US" sz="2000" dirty="0" smtClean="0"/>
              <a:t>THE CHALLENGE: How does RNA fold? </a:t>
            </a:r>
            <a:endParaRPr lang="en-US" sz="2000" dirty="0" smtClean="0"/>
          </a:p>
          <a:p>
            <a:r>
              <a:rPr lang="en-US" sz="1800" b="1" dirty="0" smtClean="0"/>
              <a:t>Act </a:t>
            </a:r>
            <a:r>
              <a:rPr lang="en-US" sz="1800" b="1" dirty="0" smtClean="0"/>
              <a:t>I</a:t>
            </a:r>
            <a:endParaRPr lang="en-US" sz="1800" b="1" dirty="0" smtClean="0"/>
          </a:p>
          <a:p>
            <a:pPr lvl="1"/>
            <a:r>
              <a:rPr lang="en-US" sz="2000" dirty="0" err="1" smtClean="0"/>
              <a:t>Dinucleotide</a:t>
            </a:r>
            <a:r>
              <a:rPr lang="en-US" sz="2000" dirty="0" smtClean="0"/>
              <a:t> </a:t>
            </a:r>
            <a:r>
              <a:rPr lang="en-US" sz="2000" dirty="0" smtClean="0"/>
              <a:t>step classification using single-stranded base step </a:t>
            </a:r>
            <a:r>
              <a:rPr lang="en-US" sz="2000" dirty="0" smtClean="0"/>
              <a:t>parameters.</a:t>
            </a:r>
            <a:endParaRPr lang="en-US" sz="2000" dirty="0" smtClean="0"/>
          </a:p>
          <a:p>
            <a:r>
              <a:rPr lang="en-US" sz="1800" b="1" dirty="0" smtClean="0"/>
              <a:t>Act II.</a:t>
            </a:r>
            <a:r>
              <a:rPr lang="en-US" sz="1800" b="1" dirty="0" smtClean="0"/>
              <a:t> </a:t>
            </a:r>
          </a:p>
          <a:p>
            <a:pPr lvl="1"/>
            <a:r>
              <a:rPr lang="en-US" sz="2000" dirty="0" smtClean="0"/>
              <a:t>Base </a:t>
            </a:r>
            <a:r>
              <a:rPr lang="en-US" sz="2000" dirty="0" smtClean="0"/>
              <a:t>pairs in RNA helical regions.</a:t>
            </a:r>
          </a:p>
          <a:p>
            <a:r>
              <a:rPr lang="en-US" sz="1800" b="1" dirty="0" smtClean="0"/>
              <a:t>Act </a:t>
            </a:r>
            <a:r>
              <a:rPr lang="en-US" sz="1800" b="1" dirty="0" smtClean="0"/>
              <a:t>III</a:t>
            </a:r>
          </a:p>
          <a:p>
            <a:pPr lvl="1"/>
            <a:r>
              <a:rPr lang="en-US" sz="2000" dirty="0" smtClean="0"/>
              <a:t>From </a:t>
            </a:r>
            <a:r>
              <a:rPr lang="en-US" sz="2000" dirty="0" smtClean="0"/>
              <a:t>local to global properties in RNA with the aid of rigid-blocks.</a:t>
            </a:r>
            <a:endParaRPr lang="en-US" sz="2000" dirty="0" smtClean="0"/>
          </a:p>
          <a:p>
            <a:r>
              <a:rPr lang="en-US" sz="1800" b="1" dirty="0" smtClean="0"/>
              <a:t>Act IV</a:t>
            </a:r>
          </a:p>
          <a:p>
            <a:pPr lvl="1"/>
            <a:r>
              <a:rPr lang="en-US" sz="2000" dirty="0" smtClean="0"/>
              <a:t>RNA </a:t>
            </a:r>
            <a:r>
              <a:rPr lang="en-US" sz="2000" dirty="0" smtClean="0"/>
              <a:t>structural motifs identification using rigid-blocks</a:t>
            </a:r>
            <a:r>
              <a:rPr lang="en-US" sz="2000" dirty="0" smtClean="0"/>
              <a:t>.</a:t>
            </a:r>
          </a:p>
          <a:p>
            <a:r>
              <a:rPr lang="en-US" sz="1800" b="1" dirty="0" smtClean="0"/>
              <a:t>Finale</a:t>
            </a:r>
            <a:endParaRPr lang="en-US" sz="1800" b="1" dirty="0" smtClean="0"/>
          </a:p>
          <a:p>
            <a:endParaRPr lang="en-US" dirty="0" smtClean="0"/>
          </a:p>
        </p:txBody>
      </p:sp>
      <p:sp>
        <p:nvSpPr>
          <p:cNvPr id="184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2F971BF-70F1-7446-8A2A-D2F1F7FC84F6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10CBACA-441E-1A4D-B7B7-A0726DBFA639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AA3DDE-338A-5C48-9A6E-EFEE818EDD7C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4301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8335B7-E49E-2D4F-B7F3-4515C2252B40}" type="slidenum">
              <a:rPr lang="en-US" altLang="zh-CN" smtClean="0"/>
              <a:pPr/>
              <a:t>20</a:t>
            </a:fld>
            <a:endParaRPr lang="en-US" altLang="zh-CN" smtClean="0"/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1219200" y="2133600"/>
          <a:ext cx="6073775" cy="3429000"/>
        </p:xfrm>
        <a:graphic>
          <a:graphicData uri="http://schemas.openxmlformats.org/presentationml/2006/ole">
            <p:oleObj spid="_x0000_s43010" name="Worksheet" r:id="rId4" imgW="3733800" imgH="2108200" progId="Excel.Sheet.8">
              <p:embed/>
            </p:oleObj>
          </a:graphicData>
        </a:graphic>
      </p:graphicFrame>
      <p:sp>
        <p:nvSpPr>
          <p:cNvPr id="430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Partially Non-redundant RNA Dataset message here</a:t>
            </a:r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3429000" y="2895600"/>
            <a:ext cx="282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Add line saying is percent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B2D5A84-7F60-D645-A2CD-26DE8BD23201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D074E9-FB63-874C-91BF-B39967C15206}" type="slidenum">
              <a:rPr lang="en-US" altLang="zh-CN" smtClean="0"/>
              <a:pPr/>
              <a:t>21</a:t>
            </a:fld>
            <a:endParaRPr lang="en-US" altLang="zh-CN" smtClean="0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2442369" y="-613569"/>
            <a:ext cx="4191000" cy="892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Seven Prominent Base-Pairs phrase in paper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716339A-D9AD-D04B-B6A5-91F703BA55B0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B83DCE-E611-2142-A9C0-2991BC9F2D0D}" type="slidenum">
              <a:rPr lang="en-US" altLang="zh-CN" smtClean="0"/>
              <a:pPr/>
              <a:t>22</a:t>
            </a:fld>
            <a:endParaRPr lang="en-US" altLang="zh-CN" smtClean="0"/>
          </a:p>
        </p:txBody>
      </p:sp>
      <p:pic>
        <p:nvPicPr>
          <p:cNvPr id="46084" name="Picture 3" descr="sevenpai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046288" y="773112"/>
            <a:ext cx="5105400" cy="660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2438400" y="1143000"/>
            <a:ext cx="49323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Non-canonical are more deformable. message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F106B78-87E9-7D4D-A2F4-66A67B2F2E9A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565769-4868-1441-B3DF-96A6F8311703}" type="slidenum">
              <a:rPr lang="en-US" altLang="zh-CN" smtClean="0"/>
              <a:pPr/>
              <a:t>23</a:t>
            </a:fld>
            <a:endParaRPr lang="en-US" altLang="zh-CN" smtClean="0"/>
          </a:p>
        </p:txBody>
      </p:sp>
      <p:sp>
        <p:nvSpPr>
          <p:cNvPr id="4813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Average Base-Pair Parameters for the Seven.</a:t>
            </a:r>
          </a:p>
        </p:txBody>
      </p:sp>
      <p:pic>
        <p:nvPicPr>
          <p:cNvPr id="48133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6182518" y="3571082"/>
            <a:ext cx="157956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1901825" y="3349625"/>
            <a:ext cx="1117600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5" name="TextBox 8"/>
          <p:cNvSpPr txBox="1">
            <a:spLocks noChangeArrowheads="1"/>
          </p:cNvSpPr>
          <p:nvPr/>
        </p:nvSpPr>
        <p:spPr bwMode="auto">
          <a:xfrm>
            <a:off x="2743200" y="2590800"/>
            <a:ext cx="2109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Talk about analogy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ACT III</a:t>
            </a:r>
          </a:p>
        </p:txBody>
      </p:sp>
      <p:sp>
        <p:nvSpPr>
          <p:cNvPr id="4915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Base-pair-steps in RNA helical regions and RNA global properties</a:t>
            </a:r>
          </a:p>
        </p:txBody>
      </p:sp>
      <p:sp>
        <p:nvSpPr>
          <p:cNvPr id="491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982B636-96CF-174D-AEF0-21675D1C992A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3635F56-B40C-8B4C-BFA4-B0E38BF2505C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74D1416-AF58-3B48-BED3-D1FA99885AB9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35FFE3-87FB-5F4A-A15D-35343791FC3E}" type="slidenum">
              <a:rPr lang="en-US" altLang="zh-CN" smtClean="0"/>
              <a:pPr/>
              <a:t>25</a:t>
            </a:fld>
            <a:endParaRPr lang="en-US" altLang="zh-CN" smtClean="0"/>
          </a:p>
        </p:txBody>
      </p:sp>
      <p:pic>
        <p:nvPicPr>
          <p:cNvPr id="5018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142457" y="-591344"/>
            <a:ext cx="2817812" cy="888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RNA Base-Pairs Steps so Far</a:t>
            </a:r>
          </a:p>
        </p:txBody>
      </p:sp>
      <p:sp>
        <p:nvSpPr>
          <p:cNvPr id="50182" name="TextBox 5"/>
          <p:cNvSpPr txBox="1">
            <a:spLocks noChangeArrowheads="1"/>
          </p:cNvSpPr>
          <p:nvPr/>
        </p:nvSpPr>
        <p:spPr bwMode="auto">
          <a:xfrm>
            <a:off x="1676400" y="1524000"/>
            <a:ext cx="5689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 here: not all possible combinations are seen</a:t>
            </a:r>
          </a:p>
          <a:p>
            <a:r>
              <a:rPr lang="en-US"/>
              <a:t>Point to examples that stand out.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516037A-2830-5D42-93DC-9167704AE50F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152CD-86AE-6C4E-B580-0D01A72D40C3}" type="slidenum">
              <a:rPr lang="en-US" altLang="zh-CN" smtClean="0"/>
              <a:pPr/>
              <a:t>26</a:t>
            </a:fld>
            <a:endParaRPr lang="en-US" altLang="zh-CN" smtClean="0"/>
          </a:p>
        </p:txBody>
      </p:sp>
      <p:sp>
        <p:nvSpPr>
          <p:cNvPr id="5120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Just hyperlink to slide</a:t>
            </a:r>
          </a:p>
        </p:txBody>
      </p:sp>
      <p:sp>
        <p:nvSpPr>
          <p:cNvPr id="51205" name="TextBox 5"/>
          <p:cNvSpPr txBox="1">
            <a:spLocks noChangeArrowheads="1"/>
          </p:cNvSpPr>
          <p:nvPr/>
        </p:nvSpPr>
        <p:spPr bwMode="auto">
          <a:xfrm>
            <a:off x="3048000" y="2209800"/>
            <a:ext cx="25717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And then go to the site.</a:t>
            </a:r>
          </a:p>
          <a:p>
            <a:r>
              <a:rPr lang="en-US"/>
              <a:t>Show how it works.</a:t>
            </a:r>
          </a:p>
        </p:txBody>
      </p:sp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3581400" y="3581400"/>
            <a:ext cx="2879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http://rnasteps.rutgers.edu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42F626E-A86A-2247-8B54-087AF7EABEF2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8340F5B-32A1-7349-B364-3F4DC60B28A8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  <p:pic>
        <p:nvPicPr>
          <p:cNvPr id="52228" name="Picture 3" descr="GG_CC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524000"/>
            <a:ext cx="533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Energy Contours on Culled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3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/>
          <a:p>
            <a:r>
              <a:rPr lang="en-US" smtClean="0"/>
              <a:t>Intermezzo</a:t>
            </a:r>
          </a:p>
        </p:txBody>
      </p:sp>
      <p:sp>
        <p:nvSpPr>
          <p:cNvPr id="5427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00413DD-75D9-494A-9F33-714D2EA47E2E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5427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D780D21-AA17-F443-A10F-A6025B0EFD88}" type="slidenum">
              <a:rPr lang="en-US" altLang="zh-CN" smtClean="0"/>
              <a:pPr/>
              <a:t>28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jump to global properties.</a:t>
            </a:r>
          </a:p>
          <a:p>
            <a:r>
              <a:rPr lang="en-US" smtClean="0"/>
              <a:t>Knowledge of adjacent makes it possible to make larger polymer.</a:t>
            </a:r>
          </a:p>
          <a:p>
            <a:r>
              <a:rPr lang="en-US" smtClean="0"/>
              <a:t>Picture with four–five steps, just to illustrate principle</a:t>
            </a:r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79E650D-25B3-B74F-BF76-BC163C8554F6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47D2D96-33D2-0F4B-BF98-B76CEB14BEBF}" type="slidenum">
              <a:rPr lang="en-US" altLang="zh-CN" smtClean="0"/>
              <a:pPr/>
              <a:t>29</a:t>
            </a:fld>
            <a:endParaRPr lang="en-US" altLang="zh-CN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Opening ACT</a:t>
            </a:r>
            <a:endParaRPr lang="en-US" dirty="0" smtClean="0"/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CHALLENGE:</a:t>
            </a:r>
          </a:p>
          <a:p>
            <a:r>
              <a:rPr lang="en-US" dirty="0" smtClean="0"/>
              <a:t>How does RNA Fold?</a:t>
            </a:r>
          </a:p>
          <a:p>
            <a:r>
              <a:rPr lang="en-US" dirty="0" smtClean="0"/>
              <a:t>Is this an easy or hard problem?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23EE0A5-9884-9C42-8599-9238CDCD93C0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E07968-FF16-874D-BA84-C91796ADD3D7}" type="slidenum">
              <a:rPr lang="en-US" altLang="zh-CN" smtClean="0"/>
              <a:pPr/>
              <a:t>30</a:t>
            </a:fld>
            <a:endParaRPr lang="en-US" altLang="zh-CN" smtClean="0"/>
          </a:p>
        </p:txBody>
      </p:sp>
      <p:pic>
        <p:nvPicPr>
          <p:cNvPr id="56324" name="Picture 3" descr="homoheter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97025"/>
            <a:ext cx="42672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Homopolymers and Block Copolymers</a:t>
            </a:r>
          </a:p>
        </p:txBody>
      </p:sp>
      <p:sp>
        <p:nvSpPr>
          <p:cNvPr id="56326" name="TextBox 5"/>
          <p:cNvSpPr txBox="1">
            <a:spLocks noChangeArrowheads="1"/>
          </p:cNvSpPr>
          <p:nvPr/>
        </p:nvSpPr>
        <p:spPr bwMode="auto">
          <a:xfrm>
            <a:off x="5562600" y="2590800"/>
            <a:ext cx="3336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Sequence has suttle effects on </a:t>
            </a:r>
          </a:p>
          <a:p>
            <a:r>
              <a:rPr lang="en-US"/>
              <a:t>Structure of RNA.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Movie or graph to explain persistence length</a:t>
            </a:r>
          </a:p>
          <a:p>
            <a:r>
              <a:rPr lang="en-US" smtClean="0"/>
              <a:t>Talk about flexibility.</a:t>
            </a:r>
          </a:p>
          <a:p>
            <a:r>
              <a:rPr lang="en-US" smtClean="0"/>
              <a:t>Table of different polymers and their persistence lengths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63B6E56-0DFF-B745-9163-2FA907DC8869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14BB35A-F8FF-974A-A354-73A4DA0393F7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1728D70-305A-6843-B7AE-A32E43A0CA19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0372B78-4786-2E4F-9881-66493DC82FEB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  <p:pic>
        <p:nvPicPr>
          <p:cNvPr id="58372" name="Picture 4" descr="polyuniques1E5agai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5825" y="1676400"/>
            <a:ext cx="57181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RNA Persistence Length</a:t>
            </a:r>
          </a:p>
        </p:txBody>
      </p:sp>
      <p:sp>
        <p:nvSpPr>
          <p:cNvPr id="58374" name="TextBox 5"/>
          <p:cNvSpPr txBox="1">
            <a:spLocks noChangeArrowheads="1"/>
          </p:cNvSpPr>
          <p:nvPr/>
        </p:nvSpPr>
        <p:spPr bwMode="auto">
          <a:xfrm>
            <a:off x="304800" y="2514600"/>
            <a:ext cx="3008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 here</a:t>
            </a:r>
          </a:p>
          <a:p>
            <a:r>
              <a:rPr lang="en-US"/>
              <a:t>Suggest possible sequence</a:t>
            </a:r>
          </a:p>
          <a:p>
            <a:r>
              <a:rPr lang="en-US"/>
              <a:t>dependence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9CF0D50-9999-AB46-AF5E-F4F34D7F0B29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D2181A-4589-EE4C-B004-8A4EE7B3AF20}" type="slidenum">
              <a:rPr lang="en-US" altLang="zh-CN" smtClean="0"/>
              <a:pPr/>
              <a:t>33</a:t>
            </a:fld>
            <a:endParaRPr lang="en-US" altLang="zh-CN" smtClean="0"/>
          </a:p>
        </p:txBody>
      </p:sp>
      <p:pic>
        <p:nvPicPr>
          <p:cNvPr id="59396" name="Picture 3" descr="curved_and_step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600200"/>
            <a:ext cx="66071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Message her of surprisingly some RNA messages appera to be curved RNA Chains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1D0D56E-F110-4149-B279-1ACF81FF3DC4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E2F381-790C-B246-AB4B-800A8FCA1696}" type="slidenum">
              <a:rPr lang="en-US" altLang="zh-CN" smtClean="0"/>
              <a:pPr/>
              <a:t>34</a:t>
            </a:fld>
            <a:endParaRPr lang="en-US" altLang="zh-CN" smtClean="0"/>
          </a:p>
        </p:txBody>
      </p:sp>
      <p:sp>
        <p:nvSpPr>
          <p:cNvPr id="6144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 r(AC)</a:t>
            </a:r>
            <a:r>
              <a:rPr lang="en-US" baseline="-25000" smtClean="0"/>
              <a:t>3 </a:t>
            </a:r>
            <a:r>
              <a:rPr lang="en-US" smtClean="0">
                <a:latin typeface="Wingdings" charset="2"/>
                <a:ea typeface="Wingdings" charset="2"/>
                <a:cs typeface="Wingdings" charset="2"/>
              </a:rPr>
              <a:t></a:t>
            </a:r>
            <a:r>
              <a:rPr lang="en-US" smtClean="0"/>
              <a:t> poly r(GU)</a:t>
            </a:r>
            <a:r>
              <a:rPr lang="en-US" baseline="-25000" smtClean="0"/>
              <a:t>3</a:t>
            </a:r>
          </a:p>
        </p:txBody>
      </p:sp>
      <p:pic>
        <p:nvPicPr>
          <p:cNvPr id="61445" name="Picture 5" descr="/Users/esguerra/tmp/curvemovie.avi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686050"/>
            <a:ext cx="55626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4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14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44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144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6415538-C055-284A-94B2-784F6EA7B825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1EE238-4710-E546-914D-17ADBB3CAD62}" type="slidenum">
              <a:rPr lang="en-US" altLang="zh-CN" smtClean="0"/>
              <a:pPr/>
              <a:t>35</a:t>
            </a:fld>
            <a:endParaRPr lang="en-US" altLang="zh-CN" smtClean="0"/>
          </a:p>
        </p:txBody>
      </p:sp>
      <p:pic>
        <p:nvPicPr>
          <p:cNvPr id="6246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689100"/>
            <a:ext cx="58420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Modelled vs. Experimental </a:t>
            </a:r>
            <a:r>
              <a:rPr lang="en-US" i="1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</a:p>
        </p:txBody>
      </p:sp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0" y="1600200"/>
            <a:ext cx="6248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Just what’s experimental what’s modelled</a:t>
            </a:r>
          </a:p>
          <a:p>
            <a:endParaRPr lang="en-US"/>
          </a:p>
          <a:p>
            <a:r>
              <a:rPr lang="en-US"/>
              <a:t>From x-ray strucutre analysis suggests that RNA is stiffer to</a:t>
            </a:r>
          </a:p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ACT IV</a:t>
            </a:r>
          </a:p>
        </p:txBody>
      </p:sp>
      <p:sp>
        <p:nvSpPr>
          <p:cNvPr id="634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Finding RNA motifs using base step parameters.</a:t>
            </a:r>
          </a:p>
        </p:txBody>
      </p:sp>
      <p:sp>
        <p:nvSpPr>
          <p:cNvPr id="634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691E4B-EFFC-BE4F-A6E7-489140234A40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6349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EC8D266-0B92-3847-8823-144FE2233EE3}" type="slidenum">
              <a:rPr lang="en-US" altLang="zh-CN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4254DC3-0128-0447-A576-518180810530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43E757-3CC4-DD4D-9EA5-D5E6820B320F}" type="slidenum">
              <a:rPr lang="en-US" altLang="zh-CN" smtClean="0"/>
              <a:pPr/>
              <a:t>37</a:t>
            </a:fld>
            <a:endParaRPr lang="en-US" altLang="zh-CN" smtClean="0"/>
          </a:p>
        </p:txBody>
      </p:sp>
      <p:pic>
        <p:nvPicPr>
          <p:cNvPr id="64516" name="Picture 3" descr="getGNR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1295400"/>
            <a:ext cx="269398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getMotif</a:t>
            </a:r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990600" y="2590800"/>
            <a:ext cx="25320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</a:t>
            </a:r>
          </a:p>
          <a:p>
            <a:r>
              <a:rPr lang="en-US"/>
              <a:t>Description of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956D296-2487-5543-B3AB-2A4E7F6E2923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FEBB45-AF8C-B94A-AB0E-74D13B1D25C5}" type="slidenum">
              <a:rPr lang="en-US" altLang="zh-CN" smtClean="0"/>
              <a:pPr/>
              <a:t>38</a:t>
            </a:fld>
            <a:endParaRPr lang="en-US" altLang="zh-CN" smtClean="0"/>
          </a:p>
        </p:txBody>
      </p:sp>
      <p:pic>
        <p:nvPicPr>
          <p:cNvPr id="65540" name="Picture 3" descr="gnra21L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209800"/>
            <a:ext cx="512286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 GNRA Tetraloop Motif</a:t>
            </a:r>
          </a:p>
        </p:txBody>
      </p:sp>
      <p:sp>
        <p:nvSpPr>
          <p:cNvPr id="65542" name="TextBox 5"/>
          <p:cNvSpPr txBox="1">
            <a:spLocks noChangeArrowheads="1"/>
          </p:cNvSpPr>
          <p:nvPr/>
        </p:nvSpPr>
        <p:spPr bwMode="auto">
          <a:xfrm>
            <a:off x="838200" y="2667000"/>
            <a:ext cx="27844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GNRA Tetraloop provides</a:t>
            </a:r>
          </a:p>
          <a:p>
            <a:r>
              <a:rPr lang="en-US"/>
              <a:t>Good “toy”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9313C28-7145-3947-B57B-455EF95A3548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05ACBAE-F2A3-7F4F-88F8-F89E25894228}" type="slidenum">
              <a:rPr lang="en-US" altLang="zh-CN" smtClean="0"/>
              <a:pPr/>
              <a:t>39</a:t>
            </a:fld>
            <a:endParaRPr lang="en-US" altLang="zh-CN" smtClean="0"/>
          </a:p>
        </p:txBody>
      </p:sp>
      <p:pic>
        <p:nvPicPr>
          <p:cNvPr id="6656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1988" y="2057400"/>
            <a:ext cx="594201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4953000"/>
            <a:ext cx="2717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GNRA Steps in PDB_ID:1FFK</a:t>
            </a:r>
          </a:p>
        </p:txBody>
      </p:sp>
      <p:sp>
        <p:nvSpPr>
          <p:cNvPr id="66567" name="TextBox 6"/>
          <p:cNvSpPr txBox="1">
            <a:spLocks noChangeArrowheads="1"/>
          </p:cNvSpPr>
          <p:nvPr/>
        </p:nvSpPr>
        <p:spPr bwMode="auto">
          <a:xfrm>
            <a:off x="228600" y="2286000"/>
            <a:ext cx="33416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What do rigid body parameters</a:t>
            </a:r>
          </a:p>
          <a:p>
            <a:r>
              <a:rPr lang="en-US"/>
              <a:t>Tell you?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F142523-F361-1F41-8D17-B8AE516C90B6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7788A9-E338-8F47-866B-6D1F9A684C0F}" type="slidenum">
              <a:rPr lang="en-US" altLang="zh-CN" smtClean="0"/>
              <a:pPr/>
              <a:t>4</a:t>
            </a:fld>
            <a:endParaRPr lang="en-US" altLang="zh-CN" smtClean="0"/>
          </a:p>
        </p:txBody>
      </p:sp>
      <p:pic>
        <p:nvPicPr>
          <p:cNvPr id="20484" name="Picture 6" descr="tRNA.png"/>
          <p:cNvPicPr>
            <a:picLocks noChangeAspect="1"/>
          </p:cNvPicPr>
          <p:nvPr/>
        </p:nvPicPr>
        <p:blipFill>
          <a:blip r:embed="rId2"/>
          <a:srcRect l="11301" t="2766" r="8879" b="20282"/>
          <a:stretch>
            <a:fillRect/>
          </a:stretch>
        </p:blipFill>
        <p:spPr bwMode="auto">
          <a:xfrm>
            <a:off x="336550" y="2895600"/>
            <a:ext cx="3702050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228600" y="1544638"/>
            <a:ext cx="8610600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GCGGAUUUAGCUCAGUUGGGAGAGCGCCAGACUGAAGAUCUGGAGGUCCUGUGUUCGAUCCACAGAAUUCGCACCA</a:t>
            </a:r>
          </a:p>
          <a:p>
            <a:endParaRPr lang="en-US" dirty="0"/>
          </a:p>
        </p:txBody>
      </p:sp>
      <p:pic>
        <p:nvPicPr>
          <p:cNvPr id="20486" name="Picture 11" descr="1ehz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743200"/>
            <a:ext cx="34290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514600" y="1905000"/>
            <a:ext cx="1828800" cy="8382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105400" y="1905000"/>
            <a:ext cx="1943100" cy="685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91000" y="4419600"/>
            <a:ext cx="1066800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90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</a:t>
            </a:r>
            <a:r>
              <a:rPr lang="en-US" dirty="0" smtClean="0"/>
              <a:t>does RNA Fold?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6165F06-BE71-2145-8777-8D8755F67AB7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58ABFD-CAEA-BB4C-9E1B-FDBFA8F30B5B}" type="slidenum">
              <a:rPr lang="en-US" altLang="zh-CN" smtClean="0"/>
              <a:pPr/>
              <a:t>40</a:t>
            </a:fld>
            <a:endParaRPr lang="en-US" altLang="zh-CN" smtClean="0"/>
          </a:p>
        </p:txBody>
      </p:sp>
      <p:pic>
        <p:nvPicPr>
          <p:cNvPr id="67588" name="Picture 3" descr="gnrahist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1430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 acronym Score Cutoff</a:t>
            </a:r>
          </a:p>
        </p:txBody>
      </p:sp>
      <p:sp>
        <p:nvSpPr>
          <p:cNvPr id="67590" name="TextBox 5"/>
          <p:cNvSpPr txBox="1">
            <a:spLocks noChangeArrowheads="1"/>
          </p:cNvSpPr>
          <p:nvPr/>
        </p:nvSpPr>
        <p:spPr bwMode="auto">
          <a:xfrm>
            <a:off x="304800" y="1905000"/>
            <a:ext cx="1812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is for 1FFK</a:t>
            </a:r>
          </a:p>
          <a:p>
            <a:r>
              <a:rPr lang="en-US"/>
              <a:t> </a:t>
            </a:r>
          </a:p>
        </p:txBody>
      </p: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228600" y="2590800"/>
            <a:ext cx="30448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Sliding windows image</a:t>
            </a:r>
          </a:p>
          <a:p>
            <a:endParaRPr lang="en-US"/>
          </a:p>
          <a:p>
            <a:r>
              <a:rPr lang="en-US"/>
              <a:t>Image with matrices in color</a:t>
            </a:r>
          </a:p>
          <a:p>
            <a:r>
              <a:rPr lang="en-US"/>
              <a:t>Boxes</a:t>
            </a:r>
          </a:p>
          <a:p>
            <a:endParaRPr lang="en-US"/>
          </a:p>
          <a:p>
            <a:r>
              <a:rPr lang="en-US"/>
              <a:t>e.g.</a:t>
            </a:r>
          </a:p>
          <a:p>
            <a:r>
              <a:rPr lang="en-US"/>
              <a:t>--- ---- ----</a:t>
            </a:r>
          </a:p>
          <a:p>
            <a:r>
              <a:rPr lang="en-US"/>
              <a:t>---- ---- ----- </a:t>
            </a:r>
          </a:p>
          <a:p>
            <a:r>
              <a:rPr lang="en-US"/>
              <a:t>--- ---- 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55C386F-E0EF-8444-9B42-1B9F558E64B2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60E8A6-9941-BA4F-B4B0-95B09DC81B47}" type="slidenum">
              <a:rPr lang="en-US" altLang="zh-CN" smtClean="0"/>
              <a:pPr/>
              <a:t>41</a:t>
            </a:fld>
            <a:endParaRPr lang="en-US" altLang="zh-CN" smtClean="0"/>
          </a:p>
        </p:txBody>
      </p:sp>
      <p:pic>
        <p:nvPicPr>
          <p:cNvPr id="68612" name="Picture 3" descr="group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0" y="1828800"/>
            <a:ext cx="5080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informations</a:t>
            </a:r>
          </a:p>
        </p:txBody>
      </p:sp>
      <p:sp>
        <p:nvSpPr>
          <p:cNvPr id="68614" name="TextBox 5"/>
          <p:cNvSpPr txBox="1">
            <a:spLocks noChangeArrowheads="1"/>
          </p:cNvSpPr>
          <p:nvPr/>
        </p:nvSpPr>
        <p:spPr bwMode="auto">
          <a:xfrm>
            <a:off x="457200" y="1752600"/>
            <a:ext cx="33797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Software recognixes this motifs</a:t>
            </a:r>
          </a:p>
        </p:txBody>
      </p:sp>
      <p:sp>
        <p:nvSpPr>
          <p:cNvPr id="68615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30591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Add base in pentaloops and </a:t>
            </a:r>
          </a:p>
          <a:p>
            <a:r>
              <a:rPr lang="en-US"/>
              <a:t>Tell how many in other slide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EF81F5-A04C-0D41-B43C-7F1AF61D87A9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CD4BB1B-1BF2-C540-8EC5-F3802F06A2AB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  <p:pic>
        <p:nvPicPr>
          <p:cNvPr id="69636" name="Picture 3" descr="lonepairtlooptert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752600"/>
            <a:ext cx="5638800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II Candidate is Lone-Pair Triloop</a:t>
            </a:r>
          </a:p>
        </p:txBody>
      </p:sp>
      <p:sp>
        <p:nvSpPr>
          <p:cNvPr id="69638" name="TextBox 5"/>
          <p:cNvSpPr txBox="1">
            <a:spLocks noChangeArrowheads="1"/>
          </p:cNvSpPr>
          <p:nvPr/>
        </p:nvSpPr>
        <p:spPr bwMode="auto">
          <a:xfrm>
            <a:off x="381000" y="1752600"/>
            <a:ext cx="2455863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This loops </a:t>
            </a:r>
          </a:p>
          <a:p>
            <a:r>
              <a:rPr lang="en-US"/>
              <a:t>Are ocurring</a:t>
            </a:r>
          </a:p>
          <a:p>
            <a:r>
              <a:rPr lang="en-US"/>
              <a:t>In such</a:t>
            </a:r>
          </a:p>
          <a:p>
            <a:r>
              <a:rPr lang="en-US"/>
              <a:t>Just use right side</a:t>
            </a:r>
          </a:p>
          <a:p>
            <a:r>
              <a:rPr lang="en-US"/>
              <a:t>If figure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In additional ribosome</a:t>
            </a:r>
          </a:p>
          <a:p>
            <a:r>
              <a:rPr lang="en-US"/>
              <a:t>In left.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0511438-B465-194C-B630-19A9B41B0C7D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14304C5-D501-6044-B1B4-22DDA262724F}" type="slidenum">
              <a:rPr lang="en-US" altLang="zh-CN" smtClean="0"/>
              <a:pPr/>
              <a:t>43</a:t>
            </a:fld>
            <a:endParaRPr lang="en-US" altLang="zh-CN" smtClean="0"/>
          </a:p>
        </p:txBody>
      </p:sp>
      <p:sp>
        <p:nvSpPr>
          <p:cNvPr id="7066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Finale</a:t>
            </a:r>
          </a:p>
        </p:txBody>
      </p:sp>
      <p:sp>
        <p:nvSpPr>
          <p:cNvPr id="70661" name="TextBox 4"/>
          <p:cNvSpPr txBox="1">
            <a:spLocks noChangeArrowheads="1"/>
          </p:cNvSpPr>
          <p:nvPr/>
        </p:nvSpPr>
        <p:spPr bwMode="auto">
          <a:xfrm>
            <a:off x="990600" y="2590800"/>
            <a:ext cx="45989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Each act conlcusion or message</a:t>
            </a:r>
          </a:p>
          <a:p>
            <a:endParaRPr lang="en-US"/>
          </a:p>
          <a:p>
            <a:r>
              <a:rPr lang="en-US"/>
              <a:t>Future, open questions. Coming attractions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87498F2-D04D-E34E-8E3E-B4E6C41F5373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DB9EF1-0012-7946-BF4C-3D8A836A5367}" type="slidenum">
              <a:rPr lang="en-US" altLang="zh-CN" smtClean="0"/>
              <a:pPr/>
              <a:t>44</a:t>
            </a:fld>
            <a:endParaRPr lang="en-US" altLang="zh-CN" smtClean="0"/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5638800" y="4800600"/>
            <a:ext cx="3055938" cy="1676400"/>
          </a:xfrm>
          <a:noFill/>
        </p:spPr>
      </p:pic>
      <p:sp>
        <p:nvSpPr>
          <p:cNvPr id="71685" name="Text Box 6"/>
          <p:cNvSpPr txBox="1">
            <a:spLocks noChangeArrowheads="1"/>
          </p:cNvSpPr>
          <p:nvPr/>
        </p:nvSpPr>
        <p:spPr bwMode="auto">
          <a:xfrm>
            <a:off x="3065463" y="914400"/>
            <a:ext cx="27257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Thanks for yout attention</a:t>
            </a:r>
          </a:p>
          <a:p>
            <a:r>
              <a:rPr lang="en-US"/>
              <a:t>Thsnk comitte,</a:t>
            </a:r>
          </a:p>
        </p:txBody>
      </p:sp>
      <p:sp>
        <p:nvSpPr>
          <p:cNvPr id="71686" name="Text Box 7"/>
          <p:cNvSpPr txBox="1">
            <a:spLocks noChangeArrowheads="1"/>
          </p:cNvSpPr>
          <p:nvPr/>
        </p:nvSpPr>
        <p:spPr bwMode="auto">
          <a:xfrm>
            <a:off x="1676400" y="1524000"/>
            <a:ext cx="5502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Visit us at:  http://dnaserver.rutgers.edu</a:t>
            </a:r>
          </a:p>
        </p:txBody>
      </p:sp>
      <p:sp>
        <p:nvSpPr>
          <p:cNvPr id="71687" name="TextBox 6"/>
          <p:cNvSpPr txBox="1">
            <a:spLocks noChangeArrowheads="1"/>
          </p:cNvSpPr>
          <p:nvPr/>
        </p:nvSpPr>
        <p:spPr bwMode="auto">
          <a:xfrm>
            <a:off x="1981200" y="3087688"/>
            <a:ext cx="50863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Special thanks to all members of the Olson Lab,</a:t>
            </a:r>
          </a:p>
          <a:p>
            <a:pPr algn="ctr"/>
            <a:r>
              <a:rPr lang="en-US"/>
              <a:t>past and present.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66E33C6-E43E-8E46-80BE-D8716A5C77D8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ED4E9F2-E33C-644D-AA16-E61BF5ED306B}" type="slidenum">
              <a:rPr lang="en-US" altLang="zh-CN" smtClean="0"/>
              <a:pPr/>
              <a:t>45</a:t>
            </a:fld>
            <a:endParaRPr lang="en-US" altLang="zh-CN" smtClean="0"/>
          </a:p>
        </p:txBody>
      </p:sp>
      <p:pic>
        <p:nvPicPr>
          <p:cNvPr id="72708" name="Picture 3" descr="collag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8073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24DAAB6-6AFA-E741-9CBE-347D020A0BE3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CDF33E-0BE9-E841-8DBF-5FE0AA70D479}" type="slidenum">
              <a:rPr lang="en-US" altLang="zh-CN" smtClean="0"/>
              <a:pPr/>
              <a:t>46</a:t>
            </a:fld>
            <a:endParaRPr lang="en-US" altLang="zh-CN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A6E27A7-C0F5-2444-824C-9A4B2AB56319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A9CB58-BA1F-6F40-8C76-CDAF0DBA0DA2}" type="slidenum">
              <a:rPr lang="en-US" altLang="zh-CN" smtClean="0"/>
              <a:pPr/>
              <a:t>5</a:t>
            </a:fld>
            <a:endParaRPr lang="en-US" altLang="zh-CN" smtClean="0"/>
          </a:p>
        </p:txBody>
      </p:sp>
      <p:pic>
        <p:nvPicPr>
          <p:cNvPr id="21508" name="Picture 5" descr="rangan2003pna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895600"/>
            <a:ext cx="6781800" cy="287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RNA folding a hard or easy problem to solve? After all, the RNA alphabet has only 4 words.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05000" y="1600200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No hydrophobic surface burial.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Polyanionic</a:t>
            </a:r>
            <a:r>
              <a:rPr lang="en-US" dirty="0" smtClean="0"/>
              <a:t> sugar-phosphate backbone.</a:t>
            </a:r>
          </a:p>
          <a:p>
            <a:pPr algn="ctr">
              <a:buFont typeface="Arial"/>
              <a:buChar char="•"/>
            </a:pPr>
            <a:r>
              <a:rPr lang="en-US" dirty="0" smtClean="0"/>
              <a:t> Secondary and tertiary separated by Mg2++ addition.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252EFA2-70F2-C745-933C-4BF9A2DAF29D}" type="datetime1">
              <a:rPr lang="en-US"/>
              <a:pPr/>
              <a:t>10/2/10</a:t>
            </a:fld>
            <a:endParaRPr lang="en-US" altLang="zh-CN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976319A-BDA5-164E-82AE-FE90CB7A019C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RNA Conformations and Classification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71450" y="2922588"/>
            <a:ext cx="2495550" cy="25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Atom perspective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Bond perspective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Rigid body perspective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3200400" y="2711450"/>
            <a:ext cx="40973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Backbone (</a:t>
            </a:r>
            <a:r>
              <a:rPr lang="en-US" sz="1400"/>
              <a:t>Reijmers2001</a:t>
            </a:r>
            <a:r>
              <a:rPr lang="en-US"/>
              <a:t>)</a:t>
            </a:r>
          </a:p>
          <a:p>
            <a:r>
              <a:rPr lang="en-US"/>
              <a:t>Backbone, sugar, base (</a:t>
            </a:r>
            <a:r>
              <a:rPr lang="en-US" sz="1400"/>
              <a:t>Sykes-Levitt2005</a:t>
            </a:r>
            <a:r>
              <a:rPr lang="en-US"/>
              <a:t>)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3200400" y="3505200"/>
            <a:ext cx="5303838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Covalent bonds (</a:t>
            </a:r>
            <a:r>
              <a:rPr lang="en-US" sz="1400"/>
              <a:t>Reijmers2001, Schneider2004, </a:t>
            </a:r>
          </a:p>
          <a:p>
            <a:r>
              <a:rPr lang="en-US" sz="1400"/>
              <a:t>Hershkovitz 2003,2006)  </a:t>
            </a:r>
            <a:endParaRPr lang="en-US"/>
          </a:p>
          <a:p>
            <a:r>
              <a:rPr lang="en-US"/>
              <a:t>Hydrogen bonds (</a:t>
            </a:r>
            <a:r>
              <a:rPr lang="en-US" sz="1400"/>
              <a:t>Leontis-Weshof1998-2006</a:t>
            </a:r>
            <a:r>
              <a:rPr lang="en-US"/>
              <a:t>)</a:t>
            </a:r>
          </a:p>
          <a:p>
            <a:r>
              <a:rPr lang="en-US"/>
              <a:t>Pseudobonds (</a:t>
            </a:r>
            <a:r>
              <a:rPr lang="en-US" sz="1400"/>
              <a:t>Duarte-Pyle1998, 2003, 2007, Reijmers2001</a:t>
            </a:r>
            <a:r>
              <a:rPr lang="en-US"/>
              <a:t>)</a:t>
            </a:r>
          </a:p>
        </p:txBody>
      </p:sp>
      <p:sp>
        <p:nvSpPr>
          <p:cNvPr id="23560" name="Text Box 9"/>
          <p:cNvSpPr txBox="1">
            <a:spLocks noChangeArrowheads="1"/>
          </p:cNvSpPr>
          <p:nvPr/>
        </p:nvSpPr>
        <p:spPr bwMode="auto">
          <a:xfrm>
            <a:off x="3200400" y="4997450"/>
            <a:ext cx="25749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Stacking</a:t>
            </a:r>
          </a:p>
          <a:p>
            <a:r>
              <a:rPr lang="en-US"/>
              <a:t>Pairing/hbonds (</a:t>
            </a:r>
            <a:r>
              <a:rPr lang="en-US" sz="1400"/>
              <a:t>Xin2005</a:t>
            </a:r>
            <a:r>
              <a:rPr lang="en-US"/>
              <a:t>)</a:t>
            </a:r>
          </a:p>
        </p:txBody>
      </p:sp>
      <p:sp>
        <p:nvSpPr>
          <p:cNvPr id="23561" name="Line 10"/>
          <p:cNvSpPr>
            <a:spLocks noChangeShapeType="1"/>
          </p:cNvSpPr>
          <p:nvPr/>
        </p:nvSpPr>
        <p:spPr bwMode="auto">
          <a:xfrm flipV="1">
            <a:off x="2362200" y="28956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2" name="Line 11"/>
          <p:cNvSpPr>
            <a:spLocks noChangeShapeType="1"/>
          </p:cNvSpPr>
          <p:nvPr/>
        </p:nvSpPr>
        <p:spPr bwMode="auto">
          <a:xfrm>
            <a:off x="2362200" y="3124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3" name="Line 12"/>
          <p:cNvSpPr>
            <a:spLocks noChangeShapeType="1"/>
          </p:cNvSpPr>
          <p:nvPr/>
        </p:nvSpPr>
        <p:spPr bwMode="auto">
          <a:xfrm flipV="1">
            <a:off x="2362200" y="37338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4" name="Line 13"/>
          <p:cNvSpPr>
            <a:spLocks noChangeShapeType="1"/>
          </p:cNvSpPr>
          <p:nvPr/>
        </p:nvSpPr>
        <p:spPr bwMode="auto">
          <a:xfrm>
            <a:off x="2362200" y="4191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5" name="Line 14"/>
          <p:cNvSpPr>
            <a:spLocks noChangeShapeType="1"/>
          </p:cNvSpPr>
          <p:nvPr/>
        </p:nvSpPr>
        <p:spPr bwMode="auto">
          <a:xfrm>
            <a:off x="2362200" y="4191000"/>
            <a:ext cx="838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6" name="Line 15"/>
          <p:cNvSpPr>
            <a:spLocks noChangeShapeType="1"/>
          </p:cNvSpPr>
          <p:nvPr/>
        </p:nvSpPr>
        <p:spPr bwMode="auto">
          <a:xfrm flipV="1">
            <a:off x="2590800" y="518160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67" name="Line 16"/>
          <p:cNvSpPr>
            <a:spLocks noChangeShapeType="1"/>
          </p:cNvSpPr>
          <p:nvPr/>
        </p:nvSpPr>
        <p:spPr bwMode="auto">
          <a:xfrm>
            <a:off x="2590800" y="5334000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580D4C7-A738-D54B-8CDC-0168068CB483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E76BED5-5A7A-D942-9A0C-3A81BC12B1DF}" type="slidenum">
              <a:rPr lang="en-US" altLang="zh-CN" smtClean="0"/>
              <a:pPr/>
              <a:t>7</a:t>
            </a:fld>
            <a:endParaRPr lang="en-US" altLang="zh-CN" smtClean="0"/>
          </a:p>
        </p:txBody>
      </p:sp>
      <p:pic>
        <p:nvPicPr>
          <p:cNvPr id="25604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2667000"/>
            <a:ext cx="5438775" cy="344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Rigid Block Perspective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1752600" y="1905000"/>
            <a:ext cx="1711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Message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ACT I</a:t>
            </a:r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Dinucleotide</a:t>
            </a:r>
            <a:r>
              <a:rPr lang="en-US" dirty="0" smtClean="0"/>
              <a:t> step classification using single-stranded base step parameters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4A7EB16-8E9D-F842-BF10-FBF6BEE897A0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25439E3-46EE-0D46-9CAA-8316368F74E6}" type="slidenum">
              <a:rPr lang="en-US" altLang="zh-CN" smtClean="0"/>
              <a:pPr/>
              <a:t>8</a:t>
            </a:fld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mtClean="0"/>
              <a:t>monotonous Helen structures with her numbers in their display type.kindly provided.</a:t>
            </a:r>
          </a:p>
          <a:p>
            <a:endParaRPr lang="en-US" smtClean="0"/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D741209-9EBF-9343-A3DD-55933A5BD7F8}" type="datetime1">
              <a:rPr lang="en-US" smtClean="0"/>
              <a:pPr/>
              <a:t>10/2/10</a:t>
            </a:fld>
            <a:endParaRPr lang="en-US" altLang="zh-CN" smtClean="0"/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5527E59-E6DC-E345-ABD6-AD35508D5A38}" type="slidenum">
              <a:rPr lang="en-US" altLang="zh-CN" smtClean="0"/>
              <a:pPr/>
              <a:t>9</a:t>
            </a:fld>
            <a:endParaRPr lang="en-US" altLang="zh-CN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1009</Words>
  <Application>Microsoft Macintosh PowerPoint</Application>
  <PresentationFormat>On-screen Show (4:3)</PresentationFormat>
  <Paragraphs>276</Paragraphs>
  <Slides>46</Slides>
  <Notes>12</Notes>
  <HiddenSlides>0</HiddenSlides>
  <MMClips>1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Default Design</vt:lpstr>
      <vt:lpstr>Worksheet</vt:lpstr>
      <vt:lpstr>RNA Structure Analysis via the Rigid Block Model</vt:lpstr>
      <vt:lpstr>Program</vt:lpstr>
      <vt:lpstr>Opening ACT</vt:lpstr>
      <vt:lpstr>CHALLENGE How does RNA Fold?</vt:lpstr>
      <vt:lpstr>CHALLENGE Is RNA folding a hard or easy problem to solve? After all, the RNA alphabet has only 4 words.</vt:lpstr>
      <vt:lpstr>RNA Conformations and Classification</vt:lpstr>
      <vt:lpstr>Rigid Block Perspective</vt:lpstr>
      <vt:lpstr>ACT I</vt:lpstr>
      <vt:lpstr>Slide 9</vt:lpstr>
      <vt:lpstr>Consensus Clustering message here</vt:lpstr>
      <vt:lpstr>Slide 11</vt:lpstr>
      <vt:lpstr>Only small fraction bla 23S -message- rRNA</vt:lpstr>
      <vt:lpstr>Message rather than just any clustering take advantage from software</vt:lpstr>
      <vt:lpstr>Message  comparing with A-RNA </vt:lpstr>
      <vt:lpstr>Message here -Non-ARNA-Like Validation</vt:lpstr>
      <vt:lpstr>Message here</vt:lpstr>
      <vt:lpstr>17 Main Non-ARNA-Like Clusters</vt:lpstr>
      <vt:lpstr>ACT II</vt:lpstr>
      <vt:lpstr>Slide 19</vt:lpstr>
      <vt:lpstr>Partially Non-redundant RNA Dataset message here</vt:lpstr>
      <vt:lpstr>Seven Prominent Base-Pairs phrase in paper</vt:lpstr>
      <vt:lpstr>Slide 22</vt:lpstr>
      <vt:lpstr>Average Base-Pair Parameters for the Seven.</vt:lpstr>
      <vt:lpstr>ACT III</vt:lpstr>
      <vt:lpstr>RNA Base-Pairs Steps so Far</vt:lpstr>
      <vt:lpstr>Just hyperlink to slide</vt:lpstr>
      <vt:lpstr>Energy Contours on Culled Data</vt:lpstr>
      <vt:lpstr>Intermezzo</vt:lpstr>
      <vt:lpstr>Slide 29</vt:lpstr>
      <vt:lpstr>Homopolymers and Block Copolymers</vt:lpstr>
      <vt:lpstr>Slide 31</vt:lpstr>
      <vt:lpstr>RNA Persistence Length</vt:lpstr>
      <vt:lpstr>Message her of surprisingly some RNA messages appera to be curved RNA Chains</vt:lpstr>
      <vt:lpstr>poly r(AC)3  poly r(GU)3</vt:lpstr>
      <vt:lpstr>Modelled vs. Experimental a</vt:lpstr>
      <vt:lpstr>ACT IV</vt:lpstr>
      <vt:lpstr>getMotif</vt:lpstr>
      <vt:lpstr>Test GNRA Tetraloop Motif</vt:lpstr>
      <vt:lpstr>GNRA Steps in PDB_ID:1FFK</vt:lpstr>
      <vt:lpstr>No acronym Score Cutoff</vt:lpstr>
      <vt:lpstr>More informations</vt:lpstr>
      <vt:lpstr>Group II Candidate is Lone-Pair Triloop</vt:lpstr>
      <vt:lpstr>Finale</vt:lpstr>
      <vt:lpstr>Slide 44</vt:lpstr>
      <vt:lpstr>Slide 45</vt:lpstr>
      <vt:lpstr>Slide 46</vt:lpstr>
    </vt:vector>
  </TitlesOfParts>
  <Company>Personal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Esguerra Neira</dc:creator>
  <cp:lastModifiedBy>mauricio esguerra</cp:lastModifiedBy>
  <cp:revision>637</cp:revision>
  <dcterms:created xsi:type="dcterms:W3CDTF">2010-10-02T16:15:11Z</dcterms:created>
  <dcterms:modified xsi:type="dcterms:W3CDTF">2010-10-02T23:24:40Z</dcterms:modified>
</cp:coreProperties>
</file>